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84" r:id="rId1"/>
  </p:sldMasterIdLst>
  <p:notesMasterIdLst>
    <p:notesMasterId r:id="rId34"/>
  </p:notesMasterIdLst>
  <p:sldIdLst>
    <p:sldId id="256" r:id="rId2"/>
    <p:sldId id="257" r:id="rId3"/>
    <p:sldId id="264" r:id="rId4"/>
    <p:sldId id="270" r:id="rId5"/>
    <p:sldId id="265" r:id="rId6"/>
    <p:sldId id="267" r:id="rId7"/>
    <p:sldId id="258" r:id="rId8"/>
    <p:sldId id="261" r:id="rId9"/>
    <p:sldId id="259" r:id="rId10"/>
    <p:sldId id="262" r:id="rId11"/>
    <p:sldId id="278" r:id="rId12"/>
    <p:sldId id="283" r:id="rId13"/>
    <p:sldId id="284" r:id="rId14"/>
    <p:sldId id="286" r:id="rId15"/>
    <p:sldId id="287" r:id="rId16"/>
    <p:sldId id="288" r:id="rId17"/>
    <p:sldId id="289" r:id="rId18"/>
    <p:sldId id="293" r:id="rId19"/>
    <p:sldId id="290" r:id="rId20"/>
    <p:sldId id="282" r:id="rId21"/>
    <p:sldId id="277" r:id="rId22"/>
    <p:sldId id="280" r:id="rId23"/>
    <p:sldId id="281" r:id="rId24"/>
    <p:sldId id="263" r:id="rId25"/>
    <p:sldId id="273" r:id="rId26"/>
    <p:sldId id="285" r:id="rId27"/>
    <p:sldId id="269" r:id="rId28"/>
    <p:sldId id="268" r:id="rId29"/>
    <p:sldId id="271" r:id="rId30"/>
    <p:sldId id="272" r:id="rId31"/>
    <p:sldId id="274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CB446-CF1A-5B43-BE83-63C578DD9046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771AE-695E-9E44-9491-B30F757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5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88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00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31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08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1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89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76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AAD4F-4C32-5B45-845C-A579AB0FAB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52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72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771AE-695E-9E44-9491-B30F75707A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EE8F23D-FC95-D042-B981-FDD79538E4C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0C413D-CFB3-5746-B095-103C576318F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056" y="4280900"/>
            <a:ext cx="6400800" cy="1752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1800" dirty="0"/>
              <a:t>Nada Abou-Karam, Pharm D, BCACP</a:t>
            </a:r>
          </a:p>
          <a:p>
            <a:r>
              <a:rPr lang="en-US" sz="1800" dirty="0"/>
              <a:t>June 21</a:t>
            </a:r>
            <a:r>
              <a:rPr lang="en-US" sz="1800" baseline="30000" dirty="0"/>
              <a:t>st</a:t>
            </a:r>
            <a:r>
              <a:rPr lang="en-US" sz="1800" dirty="0"/>
              <a:t>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274" y="2192873"/>
            <a:ext cx="8547559" cy="1752600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Potentially Inappropriate Medications in Older Adults:</a:t>
            </a:r>
            <a:br>
              <a:rPr lang="en-US" sz="4900" dirty="0"/>
            </a:br>
            <a:r>
              <a:rPr lang="en-US" sz="3200" b="1" i="1" dirty="0"/>
              <a:t>Highlights from the 2015 </a:t>
            </a:r>
            <a:br>
              <a:rPr lang="en-US" sz="3200" b="1" i="1" dirty="0"/>
            </a:br>
            <a:r>
              <a:rPr lang="en-US" sz="3200" b="1" i="1" dirty="0"/>
              <a:t>American Geriatrics Society Updated </a:t>
            </a:r>
            <a:br>
              <a:rPr lang="en-US" sz="3200" b="1" i="1" dirty="0"/>
            </a:br>
            <a:r>
              <a:rPr lang="en-US" sz="3200" b="1" i="1" dirty="0"/>
              <a:t>Beers Criteria</a:t>
            </a:r>
          </a:p>
        </p:txBody>
      </p:sp>
    </p:spTree>
    <p:extLst>
      <p:ext uri="{BB962C8B-B14F-4D97-AF65-F5344CB8AC3E}">
        <p14:creationId xmlns:p14="http://schemas.microsoft.com/office/powerpoint/2010/main" val="3687469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Measures Relating to PIMs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32980"/>
            <a:ext cx="8503920" cy="4572000"/>
          </a:xfrm>
        </p:spPr>
        <p:txBody>
          <a:bodyPr/>
          <a:lstStyle/>
          <a:p>
            <a:r>
              <a:rPr lang="en-US" dirty="0"/>
              <a:t>Approved Measurement Year 2016/Reporting Year 2017</a:t>
            </a:r>
          </a:p>
          <a:p>
            <a:pPr lvl="1"/>
            <a:r>
              <a:rPr lang="en-US" dirty="0"/>
              <a:t>Medicare Advantage Five-Star Reporting of Physician Organizations:</a:t>
            </a:r>
          </a:p>
          <a:p>
            <a:pPr lvl="2"/>
            <a:r>
              <a:rPr lang="en-US" dirty="0"/>
              <a:t>Measure #12: High Risk Medications</a:t>
            </a:r>
          </a:p>
          <a:p>
            <a:pPr lvl="2"/>
            <a:r>
              <a:rPr lang="en-US" dirty="0"/>
              <a:t>Measure #13: All-cause readmissions</a:t>
            </a:r>
          </a:p>
          <a:p>
            <a:pPr lvl="1"/>
            <a:r>
              <a:rPr lang="en-US" dirty="0"/>
              <a:t>California Value-based P4P Program:</a:t>
            </a:r>
          </a:p>
          <a:p>
            <a:pPr lvl="2"/>
            <a:r>
              <a:rPr lang="en-US" dirty="0"/>
              <a:t>Measure #42: All-cause readmissions</a:t>
            </a:r>
          </a:p>
          <a:p>
            <a:pPr lvl="2"/>
            <a:r>
              <a:rPr lang="en-US" dirty="0"/>
              <a:t>Measure #50: Emergency department visits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84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Beers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“To improve care of older adults by reducing their exposure to PIMs”</a:t>
            </a:r>
          </a:p>
          <a:p>
            <a:pPr lvl="1"/>
            <a:r>
              <a:rPr lang="en-US" dirty="0"/>
              <a:t>Educational tool + quality measure</a:t>
            </a:r>
          </a:p>
          <a:p>
            <a:r>
              <a:rPr lang="en-US" dirty="0"/>
              <a:t>Not intended to be used punitively</a:t>
            </a:r>
          </a:p>
          <a:p>
            <a:r>
              <a:rPr lang="en-US" dirty="0"/>
              <a:t>Not a substitute for clinical judgment</a:t>
            </a:r>
          </a:p>
          <a:p>
            <a:r>
              <a:rPr lang="en-US" dirty="0"/>
              <a:t>Framework</a:t>
            </a:r>
          </a:p>
          <a:p>
            <a:pPr lvl="1"/>
            <a:r>
              <a:rPr lang="en-US" dirty="0"/>
              <a:t>Modified Delphi Criteria</a:t>
            </a:r>
          </a:p>
          <a:p>
            <a:pPr lvl="1"/>
            <a:r>
              <a:rPr lang="en-US" dirty="0"/>
              <a:t>Evidence and recommendation strength rankings</a:t>
            </a:r>
          </a:p>
          <a:p>
            <a:pPr lvl="1"/>
            <a:r>
              <a:rPr lang="en-US" dirty="0"/>
              <a:t>2015 aim:  Incorporate new evidence since 2012 update</a:t>
            </a:r>
          </a:p>
        </p:txBody>
      </p:sp>
      <p:pic>
        <p:nvPicPr>
          <p:cNvPr id="4" name="Content Placeholder 3" descr="Screen Shot 2016-06-20 at 3.04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799" r="-88799"/>
          <a:stretch>
            <a:fillRect/>
          </a:stretch>
        </p:blipFill>
        <p:spPr>
          <a:xfrm>
            <a:off x="5166734" y="2073805"/>
            <a:ext cx="4888399" cy="26281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58309" y="6624645"/>
            <a:ext cx="5692439" cy="233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http://</a:t>
            </a:r>
            <a:r>
              <a:rPr lang="en-US" sz="900" dirty="0" err="1"/>
              <a:t>www.jhartfound.org</a:t>
            </a:r>
            <a:r>
              <a:rPr lang="en-US" sz="900" dirty="0"/>
              <a:t>/blog/</a:t>
            </a:r>
            <a:r>
              <a:rPr lang="en-US" sz="900" dirty="0" err="1"/>
              <a:t>wp</a:t>
            </a:r>
            <a:r>
              <a:rPr lang="en-US" sz="900" dirty="0"/>
              <a:t>-content/</a:t>
            </a:r>
            <a:r>
              <a:rPr lang="en-US" sz="900" dirty="0" err="1"/>
              <a:t>upLoads</a:t>
            </a:r>
            <a:r>
              <a:rPr lang="en-US" sz="900" dirty="0"/>
              <a:t>/2009/03/beerspic1-225x300.jpg</a:t>
            </a:r>
          </a:p>
        </p:txBody>
      </p:sp>
    </p:spTree>
    <p:extLst>
      <p:ext uri="{BB962C8B-B14F-4D97-AF65-F5344CB8AC3E}">
        <p14:creationId xmlns:p14="http://schemas.microsoft.com/office/powerpoint/2010/main" val="1424174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2015 “Beers Lists”</a:t>
            </a:r>
            <a:r>
              <a:rPr lang="en-US" baseline="30000" dirty="0"/>
              <a:t>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9380716"/>
              </p:ext>
            </p:extLst>
          </p:nvPr>
        </p:nvGraphicFramePr>
        <p:xfrm>
          <a:off x="301625" y="1527175"/>
          <a:ext cx="8504238" cy="476962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414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9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  <a:r>
                        <a:rPr lang="en-US" baseline="0" dirty="0"/>
                        <a:t> 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2015 Beers</a:t>
                      </a:r>
                      <a:r>
                        <a:rPr lang="en-US" b="0" baseline="0" dirty="0"/>
                        <a:t> Criteria for Potentially Inappropriate Medication Use in Older Adults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  <a:r>
                        <a:rPr lang="en-US" baseline="0" dirty="0"/>
                        <a:t> 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 Beers Criteria for Potentially Inappropriate Medication Use in</a:t>
                      </a:r>
                      <a:r>
                        <a:rPr lang="en-US" baseline="0" dirty="0"/>
                        <a:t> Older Adults</a:t>
                      </a:r>
                    </a:p>
                    <a:p>
                      <a:r>
                        <a:rPr lang="en-US" baseline="0" dirty="0"/>
                        <a:t>DUE TO DRUG-DISEASE or DRUG-SYNDROME INTERACTIONS That May Exacerbate the Disease or Syndrome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  <a:r>
                        <a:rPr lang="en-US" baseline="0" dirty="0"/>
                        <a:t> 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  <a:r>
                        <a:rPr lang="en-US" baseline="0" dirty="0"/>
                        <a:t> Beers Criteria for Potentially Inappropriate Medications to be use with CAUTION in Older Adults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  <a:r>
                        <a:rPr lang="en-US" baseline="0" dirty="0"/>
                        <a:t> 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 Beers Criteria for Potentially Clinically Important</a:t>
                      </a:r>
                      <a:r>
                        <a:rPr lang="en-US" baseline="0" dirty="0"/>
                        <a:t> Non-Anti-infective DRUG-DRUG INTERACTIONS </a:t>
                      </a:r>
                    </a:p>
                    <a:p>
                      <a:r>
                        <a:rPr lang="en-US" baseline="0" dirty="0"/>
                        <a:t>That Should Be Avoided in Older Adults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 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 Beers Criteria for Non-Anti-infective Medications</a:t>
                      </a:r>
                      <a:r>
                        <a:rPr lang="en-US" baseline="0" dirty="0"/>
                        <a:t> That Should be Avoided or Have Dosages Reduced with Varying Levels of KIDNEY FUNCTION in Older Adults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946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  <a:r>
                        <a:rPr lang="en-US" baseline="0" dirty="0"/>
                        <a:t> 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Drugs with Strong Anticholinergic Properties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120146" y="1338565"/>
            <a:ext cx="1458921" cy="1698948"/>
          </a:xfrm>
          <a:prstGeom prst="frame">
            <a:avLst/>
          </a:prstGeom>
          <a:solidFill>
            <a:srgbClr val="800000"/>
          </a:solidFill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137310" y="3842035"/>
            <a:ext cx="1458921" cy="1698948"/>
          </a:xfrm>
          <a:prstGeom prst="frame">
            <a:avLst/>
          </a:prstGeom>
          <a:solidFill>
            <a:srgbClr val="800000"/>
          </a:solidFill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 Changes: Nitrofurantoin</a:t>
            </a:r>
            <a:r>
              <a:rPr lang="en-US" baseline="30000" dirty="0"/>
              <a:t>3,4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5717376"/>
              </p:ext>
            </p:extLst>
          </p:nvPr>
        </p:nvGraphicFramePr>
        <p:xfrm>
          <a:off x="301625" y="1527175"/>
          <a:ext cx="850423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Potential for pulmonary toxicity;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safer alternatives available;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efficacy in patients with </a:t>
                      </a:r>
                      <a:r>
                        <a:rPr kumimoji="0" lang="en-US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CrCl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 60 mL/min due to inadequate drug concentration in urine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Potential for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pulmonary toxicity, </a:t>
                      </a:r>
                      <a:r>
                        <a:rPr kumimoji="0" lang="en-US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hepatoxicity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peripheral neuropathy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especially with long-term use; 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safer alternatives available</a:t>
                      </a:r>
                    </a:p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for long-term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suppression; 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in patients with</a:t>
                      </a:r>
                    </a:p>
                    <a:p>
                      <a:r>
                        <a:rPr kumimoji="0" lang="en-US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CrCl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 60 mL/min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in individuals with </a:t>
                      </a:r>
                      <a:r>
                        <a:rPr kumimoji="0" lang="en-US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CrCl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&lt;30 mL/min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for long-term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suppression of bacteria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20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 Changes: Dronedarone</a:t>
            </a:r>
            <a:r>
              <a:rPr lang="en-US" baseline="30000" dirty="0"/>
              <a:t>3,4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7814758"/>
              </p:ext>
            </p:extLst>
          </p:nvPr>
        </p:nvGraphicFramePr>
        <p:xfrm>
          <a:off x="301625" y="1527175"/>
          <a:ext cx="850423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7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Worse outcomes have been reported in patients who have permanent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atrial fibrillation or heart failure.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general, rate control is preferred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 rhythm control for atrial fibrillation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Worse outcomes have been reported in patients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 have permanent atrial fibrillation or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severe or recently decompensated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heart failure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in patients with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permanent atrial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fibrillation or heart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in individuals with permanent atrial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fibrillation or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severe or recently decompensated heart failure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45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 Changes: Digoxin</a:t>
            </a:r>
            <a:r>
              <a:rPr lang="en-US" baseline="30000" dirty="0"/>
              <a:t>3,4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01591550"/>
              </p:ext>
            </p:extLst>
          </p:nvPr>
        </p:nvGraphicFramePr>
        <p:xfrm>
          <a:off x="301625" y="1527175"/>
          <a:ext cx="8504238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0.125 mg/d: 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heart failure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higher dosages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associated with no additional benefit and may increase risk of toxicity; slow renal clearance may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lead to risk of toxic effects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Atrial fibrillation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should not be used first-line; more-effective alternatives exist, and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be associated with increased mortality</a:t>
                      </a:r>
                    </a:p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Heart failure: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questionable effects on risk of hospitalization and may be associated with increased mortality in older adults with heart failure; in heart failure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higher dosages not associated with additional benefit and may increase risk of toxicity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0.125 mg/d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as first-line therapy for atrial fibrillation </a:t>
                      </a:r>
                      <a:r>
                        <a:rPr kumimoji="0" lang="en-US" sz="18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heart failure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2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80083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Table 2 Changes: </a:t>
            </a:r>
            <a:r>
              <a:rPr lang="en-US" dirty="0" err="1"/>
              <a:t>Nonbenzodiazepine</a:t>
            </a:r>
            <a:r>
              <a:rPr lang="en-US" dirty="0"/>
              <a:t>, Benzodiazepine Receptor Agonist Hypnotics</a:t>
            </a:r>
            <a:r>
              <a:rPr lang="en-US" baseline="30000" dirty="0"/>
              <a:t>3,4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646987"/>
              </p:ext>
            </p:extLst>
          </p:nvPr>
        </p:nvGraphicFramePr>
        <p:xfrm>
          <a:off x="301625" y="1527175"/>
          <a:ext cx="850423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adverse events similar to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those of benzodiazepines in older adults (e.g., delirium, falls,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fractures); minimal improvement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sleep latency and duration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adverse events similar to those of benzodiazepines in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older adults (e.g., delirium, falls, fractures);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emergency department visits and hospitalizations; motor vehicle crashes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minimal improvement in sleep latency and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chronic use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(&gt; 90 days)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Avoid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842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80083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/>
              <a:t>Table 2 Changes: Antipsychotics</a:t>
            </a:r>
            <a:r>
              <a:rPr lang="en-US" baseline="30000" dirty="0"/>
              <a:t>3,4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6290582"/>
              </p:ext>
            </p:extLst>
          </p:nvPr>
        </p:nvGraphicFramePr>
        <p:xfrm>
          <a:off x="301625" y="1063828"/>
          <a:ext cx="8504238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4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risk of stroke and mortality in persons with dementia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risk of stroke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greater rate of cognitive decline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mortality in persons with dementia.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for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behavioral problems of dementia or delirium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unless </a:t>
                      </a:r>
                      <a:r>
                        <a:rPr kumimoji="0"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nonpharmacological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options (e.g., behavioral interventions) have failed or are not possible AND the older adult is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threatening substantial harm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self or others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use for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behavioral</a:t>
                      </a: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problems of dementia</a:t>
                      </a: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Unless </a:t>
                      </a:r>
                      <a:r>
                        <a:rPr kumimoji="0"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nonpharmacological</a:t>
                      </a:r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 have failed and patient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threat to self or others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Avoid, except for schizophrenia, bipolar disorder,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short-term use as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antiemetic during chemotherapy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054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2: Additions and Removals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Additions:</a:t>
            </a:r>
          </a:p>
          <a:p>
            <a:pPr lvl="1"/>
            <a:r>
              <a:rPr lang="en-US" b="1" dirty="0"/>
              <a:t>Proton-pump inhibitors</a:t>
            </a:r>
          </a:p>
          <a:p>
            <a:pPr lvl="1"/>
            <a:r>
              <a:rPr lang="en-US" dirty="0" err="1"/>
              <a:t>Desmopressin</a:t>
            </a:r>
            <a:endParaRPr lang="en-US" dirty="0"/>
          </a:p>
          <a:p>
            <a:pPr lvl="1"/>
            <a:r>
              <a:rPr lang="en-US" dirty="0" err="1"/>
              <a:t>Anticholinergics</a:t>
            </a:r>
            <a:r>
              <a:rPr lang="en-US" dirty="0"/>
              <a:t>, first generation antihistamines - meclizine</a:t>
            </a:r>
          </a:p>
          <a:p>
            <a:pPr lvl="1"/>
            <a:endParaRPr lang="en-US" dirty="0"/>
          </a:p>
          <a:p>
            <a:r>
              <a:rPr lang="en-US" dirty="0"/>
              <a:t>Removals:</a:t>
            </a:r>
          </a:p>
          <a:p>
            <a:pPr lvl="1"/>
            <a:r>
              <a:rPr lang="en-US" dirty="0"/>
              <a:t>Antiarrhythmic drugs (Class 1a, 1c, III except </a:t>
            </a:r>
            <a:r>
              <a:rPr lang="en-US" dirty="0" err="1"/>
              <a:t>amiodarone</a:t>
            </a:r>
            <a:r>
              <a:rPr lang="en-US" dirty="0"/>
              <a:t>) as first line for atrial fibrillation</a:t>
            </a:r>
          </a:p>
          <a:p>
            <a:pPr lvl="1"/>
            <a:r>
              <a:rPr lang="en-US" dirty="0" err="1"/>
              <a:t>Trimethobenzamide</a:t>
            </a:r>
            <a:endParaRPr lang="en-US" dirty="0"/>
          </a:p>
          <a:p>
            <a:pPr lvl="1"/>
            <a:r>
              <a:rPr lang="en-US" dirty="0" err="1"/>
              <a:t>Mesoridazine</a:t>
            </a:r>
            <a:endParaRPr lang="en-US" dirty="0"/>
          </a:p>
          <a:p>
            <a:pPr lvl="1"/>
            <a:r>
              <a:rPr lang="en-US" dirty="0"/>
              <a:t>Chloral hydrate</a:t>
            </a:r>
          </a:p>
        </p:txBody>
      </p:sp>
    </p:spTree>
    <p:extLst>
      <p:ext uri="{BB962C8B-B14F-4D97-AF65-F5344CB8AC3E}">
        <p14:creationId xmlns:p14="http://schemas.microsoft.com/office/powerpoint/2010/main" val="1034649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2 Addition: Proton-Pump Inhibitors</a:t>
            </a:r>
            <a:r>
              <a:rPr lang="en-US" baseline="30000" dirty="0"/>
              <a:t>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2868136"/>
              </p:ext>
            </p:extLst>
          </p:nvPr>
        </p:nvGraphicFramePr>
        <p:xfrm>
          <a:off x="301625" y="1527175"/>
          <a:ext cx="8504238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  <a:r>
                        <a:rPr lang="en-US" baseline="0" dirty="0"/>
                        <a:t> Rationale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 Recommendation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of 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Clostridium </a:t>
                      </a:r>
                      <a:r>
                        <a:rPr kumimoji="0" lang="en-US" sz="18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difficile</a:t>
                      </a:r>
                      <a:r>
                        <a:rPr kumimoji="0"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infection and bone loss and fractures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 scheduled use for &gt;8 weeks unless for high-risk patients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(e.g., oral corticosteroids or chronic NSAID use),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erosive esophagitis, Barrett’s esophagitis, pathological </a:t>
                      </a:r>
                      <a:r>
                        <a:rPr kumimoji="0" lang="en-US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hypersecretory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condition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demonstrated need for maintenance treatment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(e.g., due to failure of drug discontinuation trial or H2 blockers)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69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96097"/>
          </a:xfrm>
        </p:spPr>
        <p:txBody>
          <a:bodyPr>
            <a:normAutofit fontScale="40000" lnSpcReduction="20000"/>
          </a:bodyPr>
          <a:lstStyle/>
          <a:p>
            <a:r>
              <a:rPr lang="en-US" sz="5800" dirty="0"/>
              <a:t>Distinguish between appropriate and inappropriate prescribing, and discuss implications of inappropriate prescribing</a:t>
            </a:r>
          </a:p>
          <a:p>
            <a:endParaRPr lang="en-US" sz="5800" dirty="0"/>
          </a:p>
          <a:p>
            <a:r>
              <a:rPr lang="en-US" sz="5800" dirty="0"/>
              <a:t>Review the history and framework of the Beers Criteria</a:t>
            </a:r>
          </a:p>
          <a:p>
            <a:endParaRPr lang="en-US" sz="5800" dirty="0"/>
          </a:p>
          <a:p>
            <a:r>
              <a:rPr lang="en-US" sz="5800" dirty="0"/>
              <a:t>Highlight key differences between current and previous edition of Beers Criteria, including additions, deletions, and rationale modifications</a:t>
            </a:r>
          </a:p>
          <a:p>
            <a:endParaRPr lang="en-US" sz="5800" dirty="0"/>
          </a:p>
          <a:p>
            <a:r>
              <a:rPr lang="en-US" sz="5800" dirty="0"/>
              <a:t>Discuss the evidence behind select Beers Criteria recommendations</a:t>
            </a:r>
          </a:p>
          <a:p>
            <a:endParaRPr lang="en-US" sz="5800" dirty="0"/>
          </a:p>
          <a:p>
            <a:r>
              <a:rPr lang="en-US" sz="5800" dirty="0"/>
              <a:t>Discuss key principles for optimal application of Beers Criteria</a:t>
            </a:r>
          </a:p>
        </p:txBody>
      </p:sp>
    </p:spTree>
    <p:extLst>
      <p:ext uri="{BB962C8B-B14F-4D97-AF65-F5344CB8AC3E}">
        <p14:creationId xmlns:p14="http://schemas.microsoft.com/office/powerpoint/2010/main" val="111704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3 Addition: Opioids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Added to list of medications </a:t>
            </a:r>
            <a:r>
              <a:rPr lang="en-US" b="1" dirty="0"/>
              <a:t>to be avoided in history of falls or fractures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Excludes pain management due to recent fractures or joint replacement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“If one of the drugs must be used, </a:t>
            </a:r>
            <a:r>
              <a:rPr lang="en-US" b="1" dirty="0"/>
              <a:t>consider reducing use of other CNS-active medications that increase risk of falls and fractures </a:t>
            </a:r>
            <a:r>
              <a:rPr lang="en-US" dirty="0"/>
              <a:t>(i.e., anticonvulsants, opioid receptor agonists, antipsychotics, antidepressants, benzodiazepine receptor agonists, other sedatives and hypnotics) and implement other strategies to reduce fall risk”</a:t>
            </a:r>
          </a:p>
        </p:txBody>
      </p:sp>
    </p:spTree>
    <p:extLst>
      <p:ext uri="{BB962C8B-B14F-4D97-AF65-F5344CB8AC3E}">
        <p14:creationId xmlns:p14="http://schemas.microsoft.com/office/powerpoint/2010/main" val="313449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Principles for Optimal Use of Beers Criteria</a:t>
            </a:r>
            <a:r>
              <a:rPr lang="en-US" baseline="30000" dirty="0"/>
              <a:t>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575602"/>
              </p:ext>
            </p:extLst>
          </p:nvPr>
        </p:nvGraphicFramePr>
        <p:xfrm>
          <a:off x="249436" y="1527639"/>
          <a:ext cx="8692331" cy="498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Key Principles to Guide Optimal Use of the AGS 2015 Beers</a:t>
                      </a:r>
                      <a:r>
                        <a:rPr lang="en-US" baseline="0" dirty="0"/>
                        <a:t> Criteria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Medications in the </a:t>
                      </a:r>
                      <a:r>
                        <a:rPr lang="en-US" baseline="0" dirty="0"/>
                        <a:t>Beers Criteria are </a:t>
                      </a:r>
                      <a:r>
                        <a:rPr lang="en-US" b="1" baseline="0" dirty="0"/>
                        <a:t>potentially</a:t>
                      </a:r>
                      <a:r>
                        <a:rPr lang="en-US" baseline="0" dirty="0"/>
                        <a:t> inappropriate, not definitely inappropriate.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Read the rationale and recommendations statements for each criterion. </a:t>
                      </a:r>
                      <a:r>
                        <a:rPr lang="en-US" b="1" dirty="0"/>
                        <a:t> Caveats and guidance </a:t>
                      </a:r>
                      <a:r>
                        <a:rPr lang="en-US" dirty="0"/>
                        <a:t>listed </a:t>
                      </a:r>
                      <a:r>
                        <a:rPr lang="en-US" b="1" dirty="0"/>
                        <a:t>are important</a:t>
                      </a:r>
                      <a:r>
                        <a:rPr lang="en-US" dirty="0"/>
                        <a:t>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Understand </a:t>
                      </a:r>
                      <a:r>
                        <a:rPr lang="en-US" b="1" dirty="0"/>
                        <a:t>why</a:t>
                      </a:r>
                      <a:r>
                        <a:rPr lang="en-US" dirty="0"/>
                        <a:t> medications are included in the Beers Criteria and adjust</a:t>
                      </a:r>
                      <a:r>
                        <a:rPr lang="en-US" baseline="0" dirty="0"/>
                        <a:t> approach to those medications accordingly.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Optimal application of Beers Criteria involves identifying</a:t>
                      </a:r>
                      <a:r>
                        <a:rPr lang="en-US" baseline="0" dirty="0"/>
                        <a:t> PIMs and where appropriate </a:t>
                      </a:r>
                      <a:r>
                        <a:rPr lang="en-US" b="1" baseline="0" dirty="0"/>
                        <a:t>offering safer </a:t>
                      </a:r>
                      <a:r>
                        <a:rPr lang="en-US" baseline="0" dirty="0" err="1"/>
                        <a:t>nonpharmacological</a:t>
                      </a:r>
                      <a:r>
                        <a:rPr lang="en-US" baseline="0" dirty="0"/>
                        <a:t> and pharmacological </a:t>
                      </a:r>
                      <a:r>
                        <a:rPr lang="en-US" b="1" baseline="0" dirty="0"/>
                        <a:t>therapies</a:t>
                      </a:r>
                      <a:r>
                        <a:rPr lang="en-US" baseline="0" dirty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AGS 2015 Beers Criteria should be a </a:t>
                      </a:r>
                      <a:r>
                        <a:rPr lang="en-US" b="1" dirty="0"/>
                        <a:t>starting</a:t>
                      </a:r>
                      <a:r>
                        <a:rPr lang="en-US" b="1" baseline="0" dirty="0"/>
                        <a:t> point </a:t>
                      </a:r>
                      <a:r>
                        <a:rPr lang="en-US" baseline="0" dirty="0"/>
                        <a:t>for a comprehensive process of identifying and improving medication appropriateness and safety.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Access to medications in the Beers Criteria </a:t>
                      </a:r>
                      <a:r>
                        <a:rPr lang="en-US" b="1" dirty="0"/>
                        <a:t>should not be excessively restricted </a:t>
                      </a:r>
                      <a:r>
                        <a:rPr lang="en-US" dirty="0"/>
                        <a:t>by prior authorization and/or health plan policies.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AGS 2015 Beers</a:t>
                      </a:r>
                      <a:r>
                        <a:rPr lang="en-US" baseline="0" dirty="0"/>
                        <a:t> Criteria are not equally applicable to all countries.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40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Clinicians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“Warning light” approach</a:t>
            </a:r>
          </a:p>
          <a:p>
            <a:pPr lvl="1"/>
            <a:r>
              <a:rPr lang="en-US" dirty="0"/>
              <a:t>If prescribed: ongoing monitoring, periodic attempts to discontinue or reduce doses</a:t>
            </a:r>
          </a:p>
          <a:p>
            <a:r>
              <a:rPr lang="en-US" dirty="0"/>
              <a:t>Careful inquiry into adverse effects</a:t>
            </a:r>
          </a:p>
          <a:p>
            <a:pPr lvl="1"/>
            <a:r>
              <a:rPr lang="en-US" dirty="0"/>
              <a:t>Can be subtle yet important, ex: small changes in balance/gait stability</a:t>
            </a:r>
          </a:p>
          <a:p>
            <a:r>
              <a:rPr lang="en-US" dirty="0"/>
              <a:t>Broaden medication review beyond Beers Criteria</a:t>
            </a:r>
          </a:p>
          <a:p>
            <a:r>
              <a:rPr lang="en-US" dirty="0"/>
              <a:t>Engage patients, colleagues in discussion and explore alternatives</a:t>
            </a:r>
          </a:p>
          <a:p>
            <a:r>
              <a:rPr lang="en-US" dirty="0"/>
              <a:t>Taper as appropriate vs. sudden discontinuation</a:t>
            </a:r>
          </a:p>
          <a:p>
            <a:r>
              <a:rPr lang="en-US" dirty="0"/>
              <a:t>Educate and involve nurses and other professionals</a:t>
            </a:r>
          </a:p>
        </p:txBody>
      </p:sp>
    </p:spTree>
    <p:extLst>
      <p:ext uri="{BB962C8B-B14F-4D97-AF65-F5344CB8AC3E}">
        <p14:creationId xmlns:p14="http://schemas.microsoft.com/office/powerpoint/2010/main" val="3193514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Health-Systems and Payors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Clinical decision support systems</a:t>
            </a:r>
          </a:p>
          <a:p>
            <a:pPr lvl="1"/>
            <a:r>
              <a:rPr lang="en-US" dirty="0"/>
              <a:t>Suggest alternative pharmacological and </a:t>
            </a:r>
            <a:r>
              <a:rPr lang="en-US" dirty="0" err="1"/>
              <a:t>nonpharmacological</a:t>
            </a:r>
            <a:r>
              <a:rPr lang="en-US" dirty="0"/>
              <a:t> therapies </a:t>
            </a:r>
          </a:p>
          <a:p>
            <a:r>
              <a:rPr lang="en-US" dirty="0"/>
              <a:t>Performance measurement across large groups of patients and providers is reasonable</a:t>
            </a:r>
          </a:p>
          <a:p>
            <a:pPr lvl="1"/>
            <a:r>
              <a:rPr lang="en-US" dirty="0"/>
              <a:t>Should not be used to judge care for individual patients</a:t>
            </a:r>
          </a:p>
          <a:p>
            <a:pPr lvl="1"/>
            <a:r>
              <a:rPr lang="en-US" dirty="0"/>
              <a:t>Target rate should not be 0%</a:t>
            </a:r>
          </a:p>
          <a:p>
            <a:r>
              <a:rPr lang="en-US" dirty="0"/>
              <a:t>Flagging of Beers medications reasonable in health plan design </a:t>
            </a:r>
          </a:p>
          <a:p>
            <a:pPr lvl="1"/>
            <a:r>
              <a:rPr lang="en-US" dirty="0"/>
              <a:t>Criteria should not be sole standard for coverage determination or prior authorization</a:t>
            </a:r>
          </a:p>
          <a:p>
            <a:pPr lvl="1"/>
            <a:r>
              <a:rPr lang="en-US" dirty="0"/>
              <a:t>Streamlined process to justify use</a:t>
            </a:r>
          </a:p>
        </p:txBody>
      </p:sp>
    </p:spTree>
    <p:extLst>
      <p:ext uri="{BB962C8B-B14F-4D97-AF65-F5344CB8AC3E}">
        <p14:creationId xmlns:p14="http://schemas.microsoft.com/office/powerpoint/2010/main" val="1031385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ZP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Patient ZP</a:t>
            </a:r>
          </a:p>
          <a:p>
            <a:pPr lvl="1"/>
            <a:r>
              <a:rPr lang="en-US" dirty="0"/>
              <a:t>65 </a:t>
            </a:r>
            <a:r>
              <a:rPr lang="en-US" dirty="0" err="1"/>
              <a:t>yof</a:t>
            </a:r>
            <a:r>
              <a:rPr lang="en-US" dirty="0"/>
              <a:t> w/ PMH long-standing head and neck CA</a:t>
            </a:r>
          </a:p>
          <a:p>
            <a:pPr lvl="1"/>
            <a:r>
              <a:rPr lang="en-US" dirty="0"/>
              <a:t>AMS on arrival</a:t>
            </a:r>
          </a:p>
          <a:p>
            <a:pPr lvl="1"/>
            <a:r>
              <a:rPr lang="en-US" dirty="0"/>
              <a:t>Recent discharge from Sharp </a:t>
            </a:r>
            <a:r>
              <a:rPr lang="en-US" dirty="0" err="1"/>
              <a:t>Grossmont</a:t>
            </a:r>
            <a:r>
              <a:rPr lang="en-US" dirty="0"/>
              <a:t> Rehab for opiate dependency</a:t>
            </a:r>
          </a:p>
          <a:p>
            <a:pPr lvl="1"/>
            <a:r>
              <a:rPr lang="en-US" dirty="0"/>
              <a:t>Found down on stair landing, unconscious</a:t>
            </a:r>
          </a:p>
          <a:p>
            <a:pPr lvl="1"/>
            <a:r>
              <a:rPr lang="en-US" dirty="0"/>
              <a:t>CT</a:t>
            </a:r>
            <a:r>
              <a:rPr lang="en-US" dirty="0">
                <a:sym typeface="Wingdings"/>
              </a:rPr>
              <a:t> massive subarachnoid hemorrhage, </a:t>
            </a:r>
            <a:r>
              <a:rPr lang="en-US" dirty="0" err="1">
                <a:sym typeface="Wingdings"/>
              </a:rPr>
              <a:t>intraventricular</a:t>
            </a:r>
            <a:r>
              <a:rPr lang="en-US" dirty="0">
                <a:sym typeface="Wingdings"/>
              </a:rPr>
              <a:t> hemorrhage, and cerebral contusions w/ evidence of effacement</a:t>
            </a:r>
          </a:p>
          <a:p>
            <a:pPr lvl="1"/>
            <a:r>
              <a:rPr lang="en-US" dirty="0">
                <a:sym typeface="Wingdings"/>
              </a:rPr>
              <a:t>Comfort Cares Day 2, declared deceased Day 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65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ZP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Further history:</a:t>
            </a:r>
          </a:p>
          <a:p>
            <a:pPr lvl="1"/>
            <a:r>
              <a:rPr lang="en-US" dirty="0"/>
              <a:t>Per patient’s son:</a:t>
            </a:r>
          </a:p>
          <a:p>
            <a:pPr lvl="2"/>
            <a:r>
              <a:rPr lang="en-US" dirty="0"/>
              <a:t>Believes that patient took </a:t>
            </a:r>
            <a:r>
              <a:rPr lang="en-US" dirty="0" err="1"/>
              <a:t>zolpidem</a:t>
            </a:r>
            <a:r>
              <a:rPr lang="en-US" dirty="0"/>
              <a:t> few hours prior to fall</a:t>
            </a:r>
          </a:p>
          <a:p>
            <a:pPr lvl="2"/>
            <a:r>
              <a:rPr lang="en-US" dirty="0"/>
              <a:t>Had been taking </a:t>
            </a:r>
            <a:r>
              <a:rPr lang="en-US" dirty="0" err="1"/>
              <a:t>zolpidem</a:t>
            </a:r>
            <a:r>
              <a:rPr lang="en-US" dirty="0"/>
              <a:t> for “several months”</a:t>
            </a:r>
          </a:p>
          <a:p>
            <a:pPr lvl="1"/>
            <a:r>
              <a:rPr lang="en-US" dirty="0"/>
              <a:t>Note from rehab discharge:</a:t>
            </a:r>
          </a:p>
          <a:p>
            <a:pPr lvl="2"/>
            <a:r>
              <a:rPr lang="en-US" dirty="0" err="1"/>
              <a:t>Zolpidem</a:t>
            </a:r>
            <a:r>
              <a:rPr lang="en-US" dirty="0"/>
              <a:t> not listed as discharge medication</a:t>
            </a:r>
          </a:p>
          <a:p>
            <a:pPr lvl="1"/>
            <a:r>
              <a:rPr lang="en-US" dirty="0"/>
              <a:t>No previous record of </a:t>
            </a:r>
            <a:r>
              <a:rPr lang="en-US" dirty="0" err="1"/>
              <a:t>zolpidem</a:t>
            </a:r>
            <a:r>
              <a:rPr lang="en-US" dirty="0"/>
              <a:t> in EMR despite multiple recent readmissions and clinic visits</a:t>
            </a:r>
          </a:p>
          <a:p>
            <a:pPr lvl="2"/>
            <a:endParaRPr lang="en-US" dirty="0"/>
          </a:p>
          <a:p>
            <a:r>
              <a:rPr lang="en-US" b="1" dirty="0"/>
              <a:t>Could this fall have been prevented?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3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06921"/>
            <a:ext cx="8503920" cy="4908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2015 AGS Beers Criteria has several important updates, including:</a:t>
            </a:r>
          </a:p>
          <a:p>
            <a:pPr lvl="1"/>
            <a:r>
              <a:rPr lang="en-US" dirty="0"/>
              <a:t>Addition of new medications</a:t>
            </a:r>
          </a:p>
          <a:p>
            <a:pPr lvl="1"/>
            <a:r>
              <a:rPr lang="en-US" dirty="0"/>
              <a:t>Clarification of 2012 criteria language</a:t>
            </a:r>
          </a:p>
          <a:p>
            <a:pPr lvl="1"/>
            <a:r>
              <a:rPr lang="en-US" dirty="0"/>
              <a:t>Addition of select drugs for which dose adjustment is required based on kidney function</a:t>
            </a:r>
          </a:p>
          <a:p>
            <a:pPr lvl="1"/>
            <a:r>
              <a:rPr lang="en-US" dirty="0"/>
              <a:t>Addition of select drug-drug interactions</a:t>
            </a:r>
          </a:p>
          <a:p>
            <a:pPr lvl="1"/>
            <a:endParaRPr lang="en-US" dirty="0"/>
          </a:p>
          <a:p>
            <a:r>
              <a:rPr lang="en-US" dirty="0"/>
              <a:t>Beers Criteria medications are </a:t>
            </a:r>
            <a:r>
              <a:rPr lang="en-US" i="1" dirty="0"/>
              <a:t>potentially</a:t>
            </a:r>
            <a:r>
              <a:rPr lang="en-US" dirty="0"/>
              <a:t> inappropriate in older adults, and may be appropriate in select patients or circumstances</a:t>
            </a:r>
          </a:p>
          <a:p>
            <a:endParaRPr lang="en-US" dirty="0"/>
          </a:p>
          <a:p>
            <a:r>
              <a:rPr lang="en-US" dirty="0"/>
              <a:t>Pharmacists are well-educated and often well-positioned to apply Beers Criteria thoughtfully, and should collaborate with physicians and other health professionals to decrease adverse drug events in older adults</a:t>
            </a:r>
          </a:p>
        </p:txBody>
      </p:sp>
    </p:spTree>
    <p:extLst>
      <p:ext uri="{BB962C8B-B14F-4D97-AF65-F5344CB8AC3E}">
        <p14:creationId xmlns:p14="http://schemas.microsoft.com/office/powerpoint/2010/main" val="1163804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 Prior to the October 2015 update, when was the Beers Criteria last updated, and by whom?</a:t>
            </a:r>
          </a:p>
          <a:p>
            <a:endParaRPr lang="en-US" dirty="0"/>
          </a:p>
          <a:p>
            <a:pPr lvl="1"/>
            <a:r>
              <a:rPr lang="en-US" dirty="0"/>
              <a:t>a.  2010, American Society of Consultant Pharmacists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b.  2012, American Geriatrics Society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2003, American Geriatrics Society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1991, Dr. Mark Beers</a:t>
            </a:r>
          </a:p>
        </p:txBody>
      </p:sp>
    </p:spTree>
    <p:extLst>
      <p:ext uri="{BB962C8B-B14F-4D97-AF65-F5344CB8AC3E}">
        <p14:creationId xmlns:p14="http://schemas.microsoft.com/office/powerpoint/2010/main" val="379035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2.  The following changes appear in the 2015 Beers Criteria </a:t>
            </a:r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a.  New table on clinically important drug-drug interactions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  New table on renal dosing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Addition of opioids to list of drugs to be avoided in patients with fall history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d.  New recommendation to avoid “Z-drugs” (</a:t>
            </a:r>
            <a:r>
              <a:rPr lang="en-US" b="1" dirty="0" err="1"/>
              <a:t>eszopliclone</a:t>
            </a:r>
            <a:r>
              <a:rPr lang="en-US" b="1" dirty="0"/>
              <a:t>, </a:t>
            </a:r>
            <a:r>
              <a:rPr lang="en-US" b="1" dirty="0" err="1"/>
              <a:t>zolpidem</a:t>
            </a:r>
            <a:r>
              <a:rPr lang="en-US" b="1" dirty="0"/>
              <a:t>, </a:t>
            </a:r>
            <a:r>
              <a:rPr lang="en-US" b="1" dirty="0" err="1"/>
              <a:t>zaleplon</a:t>
            </a:r>
            <a:r>
              <a:rPr lang="en-US" b="1" dirty="0"/>
              <a:t>) for &gt; 90 days</a:t>
            </a:r>
          </a:p>
        </p:txBody>
      </p:sp>
    </p:spTree>
    <p:extLst>
      <p:ext uri="{BB962C8B-B14F-4D97-AF65-F5344CB8AC3E}">
        <p14:creationId xmlns:p14="http://schemas.microsoft.com/office/powerpoint/2010/main" val="367514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  According to the 2015 Beers Criteria, </a:t>
            </a:r>
            <a:r>
              <a:rPr lang="en-US" dirty="0" err="1"/>
              <a:t>nitrofurantoin</a:t>
            </a:r>
            <a:r>
              <a:rPr lang="en-US" dirty="0"/>
              <a:t> is best avoided in:</a:t>
            </a:r>
          </a:p>
          <a:p>
            <a:endParaRPr lang="en-US" dirty="0"/>
          </a:p>
          <a:p>
            <a:pPr lvl="1"/>
            <a:r>
              <a:rPr lang="en-US" dirty="0"/>
              <a:t>a.  </a:t>
            </a:r>
            <a:r>
              <a:rPr lang="en-US" dirty="0" err="1"/>
              <a:t>CrCl</a:t>
            </a:r>
            <a:r>
              <a:rPr lang="en-US" dirty="0"/>
              <a:t> &lt; 60 mL/min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  </a:t>
            </a:r>
            <a:r>
              <a:rPr lang="en-US" dirty="0" err="1"/>
              <a:t>CrCl</a:t>
            </a:r>
            <a:r>
              <a:rPr lang="en-US" dirty="0"/>
              <a:t> &lt; 30 mL/min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Long-term suppression of bacteria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</a:t>
            </a:r>
            <a:r>
              <a:rPr lang="en-US" b="1" dirty="0"/>
              <a:t>B &amp; C</a:t>
            </a:r>
          </a:p>
        </p:txBody>
      </p:sp>
    </p:spTree>
    <p:extLst>
      <p:ext uri="{BB962C8B-B14F-4D97-AF65-F5344CB8AC3E}">
        <p14:creationId xmlns:p14="http://schemas.microsoft.com/office/powerpoint/2010/main" val="425171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 Prior to the October 2015 update, when was the Beers Criteria last updated, and by whom?</a:t>
            </a:r>
          </a:p>
          <a:p>
            <a:endParaRPr lang="en-US" dirty="0"/>
          </a:p>
          <a:p>
            <a:pPr lvl="1"/>
            <a:r>
              <a:rPr lang="en-US" dirty="0"/>
              <a:t>a.  2010, American Society of Consultant Pharmacists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  2012, American Geriatrics Society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2003, American Geriatrics Society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1991, Dr. Mark Beers</a:t>
            </a:r>
          </a:p>
        </p:txBody>
      </p:sp>
    </p:spTree>
    <p:extLst>
      <p:ext uri="{BB962C8B-B14F-4D97-AF65-F5344CB8AC3E}">
        <p14:creationId xmlns:p14="http://schemas.microsoft.com/office/powerpoint/2010/main" val="3460972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  Proton pump inhibitors (PPIs) are listed in the 2015 Beers Criteria due to increased risk of: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a.  </a:t>
            </a:r>
            <a:r>
              <a:rPr lang="en-US" i="1" dirty="0"/>
              <a:t>Clostridium </a:t>
            </a:r>
            <a:r>
              <a:rPr lang="en-US" i="1" dirty="0" err="1"/>
              <a:t>difficile</a:t>
            </a:r>
            <a:r>
              <a:rPr lang="en-US" i="1" dirty="0"/>
              <a:t> </a:t>
            </a:r>
            <a:r>
              <a:rPr lang="en-US" dirty="0"/>
              <a:t>infection</a:t>
            </a:r>
          </a:p>
          <a:p>
            <a:pPr lvl="1"/>
            <a:endParaRPr lang="en-US" i="1" dirty="0"/>
          </a:p>
          <a:p>
            <a:pPr lvl="1"/>
            <a:r>
              <a:rPr lang="en-US" dirty="0"/>
              <a:t>b.  Bone loss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Fractures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</a:t>
            </a:r>
            <a:r>
              <a:rPr lang="en-US" b="1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66043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+mj-lt"/>
              <a:buAutoNum type="arabicPeriod"/>
            </a:pPr>
            <a:r>
              <a:rPr lang="en-US" sz="3200" dirty="0" err="1"/>
              <a:t>Budnitz</a:t>
            </a:r>
            <a:r>
              <a:rPr lang="en-US" sz="3200" dirty="0"/>
              <a:t>, Daniel S, et al. "National surveillance of emergency department visits for outpatient adverse drug events." JAMA: the Journal of the American Medical Association 296.15 (2006):1858-66.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Price, Sylvie D, et al. "Impact of specific Beers Criteria medications on associations between drug exposure and unplanned </a:t>
            </a:r>
            <a:r>
              <a:rPr lang="en-US" sz="3200" dirty="0" err="1"/>
              <a:t>hospitalisation</a:t>
            </a:r>
            <a:r>
              <a:rPr lang="en-US" sz="3200" dirty="0"/>
              <a:t> in elderly patients taking high-risk drugs: a case-time-control study in Western Australia." Drugs &amp; aging 31.4 (2014):311-25.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Fick DM, </a:t>
            </a:r>
            <a:r>
              <a:rPr lang="en-US" sz="3200" dirty="0" err="1"/>
              <a:t>Semla</a:t>
            </a:r>
            <a:r>
              <a:rPr lang="en-US" sz="3200" dirty="0"/>
              <a:t> TP, </a:t>
            </a:r>
            <a:r>
              <a:rPr lang="en-US" sz="3200" dirty="0" err="1"/>
              <a:t>Beizer</a:t>
            </a:r>
            <a:r>
              <a:rPr lang="en-US" sz="3200" dirty="0"/>
              <a:t> J, Brandt N, </a:t>
            </a:r>
            <a:r>
              <a:rPr lang="en-US" sz="3200" dirty="0" err="1"/>
              <a:t>Dombrowski</a:t>
            </a:r>
            <a:r>
              <a:rPr lang="en-US" sz="3200" dirty="0"/>
              <a:t> R, </a:t>
            </a:r>
            <a:r>
              <a:rPr lang="en-US" sz="3200" dirty="0" err="1"/>
              <a:t>DuBeau</a:t>
            </a:r>
            <a:r>
              <a:rPr lang="en-US" sz="3200" dirty="0"/>
              <a:t> CE, Eisenberg W, </a:t>
            </a:r>
            <a:r>
              <a:rPr lang="en-US" sz="3200" dirty="0" err="1"/>
              <a:t>Epplin</a:t>
            </a:r>
            <a:r>
              <a:rPr lang="en-US" sz="3200" dirty="0"/>
              <a:t> JJ, Flanagan N, </a:t>
            </a:r>
            <a:r>
              <a:rPr lang="en-US" sz="3200" dirty="0" err="1"/>
              <a:t>Giovannetti</a:t>
            </a:r>
            <a:r>
              <a:rPr lang="en-US" sz="3200" dirty="0"/>
              <a:t> E, Hanlon J, </a:t>
            </a:r>
            <a:r>
              <a:rPr lang="en-US" sz="3200" dirty="0" err="1"/>
              <a:t>Hollmann</a:t>
            </a:r>
            <a:r>
              <a:rPr lang="en-US" sz="3200" dirty="0"/>
              <a:t> P, Laird R, </a:t>
            </a:r>
            <a:r>
              <a:rPr lang="en-US" sz="3200" dirty="0" err="1"/>
              <a:t>Linnebur</a:t>
            </a:r>
            <a:r>
              <a:rPr lang="en-US" sz="3200" dirty="0"/>
              <a:t> S, </a:t>
            </a:r>
            <a:r>
              <a:rPr lang="en-US" sz="3200" dirty="0" err="1"/>
              <a:t>Sandhu</a:t>
            </a:r>
            <a:r>
              <a:rPr lang="en-US" sz="3200" dirty="0"/>
              <a:t> S, Steinman M. American Geriatrics Society 2015 updated beers criteria for potentially inappropriate medication use in older adults. J Am </a:t>
            </a:r>
            <a:r>
              <a:rPr lang="en-US" sz="3200" dirty="0" err="1"/>
              <a:t>Geriatr</a:t>
            </a:r>
            <a:r>
              <a:rPr lang="en-US" sz="3200" dirty="0"/>
              <a:t> Soc. 2015;63(11):2227–46.</a:t>
            </a:r>
          </a:p>
          <a:p>
            <a:pPr>
              <a:buFont typeface="+mj-lt"/>
              <a:buAutoNum type="arabicPeriod"/>
            </a:pPr>
            <a:r>
              <a:rPr lang="en-US" sz="3200" dirty="0" err="1"/>
              <a:t>Campanelli</a:t>
            </a:r>
            <a:r>
              <a:rPr lang="en-US" sz="3200" dirty="0"/>
              <a:t> CM. American Geriatrics Society Updated Beers Criteria for Potentially Inappropriate Medication Use in Older Adults: The American Geriatrics Society 2012 Beers Criteria Update Expert Panel. </a:t>
            </a:r>
            <a:r>
              <a:rPr lang="en-US" sz="3200" i="1" dirty="0"/>
              <a:t>Journal of the American Geriatrics Society</a:t>
            </a:r>
            <a:r>
              <a:rPr lang="en-US" sz="3200" dirty="0"/>
              <a:t>. 2012;60(4):61.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M.A. Steinman, J.L. </a:t>
            </a:r>
            <a:r>
              <a:rPr lang="en-US" sz="3200" dirty="0" err="1"/>
              <a:t>Beizer</a:t>
            </a:r>
            <a:r>
              <a:rPr lang="en-US" sz="3200" dirty="0"/>
              <a:t>, C.E. </a:t>
            </a:r>
            <a:r>
              <a:rPr lang="en-US" sz="3200" dirty="0" err="1"/>
              <a:t>DuBeau</a:t>
            </a:r>
            <a:r>
              <a:rPr lang="en-US" sz="3200" dirty="0"/>
              <a:t>, </a:t>
            </a:r>
            <a:r>
              <a:rPr lang="en-US" sz="3200" i="1" dirty="0"/>
              <a:t>et al.</a:t>
            </a:r>
            <a:r>
              <a:rPr lang="en-US" sz="3200" dirty="0"/>
              <a:t> How to use the American Geriatrics Society 2015 Beers Criteria-a guide for patients, clinicians, health systems, and </a:t>
            </a:r>
            <a:r>
              <a:rPr lang="en-US" sz="3200" dirty="0" err="1"/>
              <a:t>payors</a:t>
            </a:r>
            <a:r>
              <a:rPr lang="en-US" sz="3200" dirty="0"/>
              <a:t>. </a:t>
            </a:r>
            <a:r>
              <a:rPr lang="de-DE" sz="3200" dirty="0"/>
              <a:t>J Am </a:t>
            </a:r>
            <a:r>
              <a:rPr lang="de-DE" sz="3200" dirty="0" err="1"/>
              <a:t>Geriatr</a:t>
            </a:r>
            <a:r>
              <a:rPr lang="de-DE" sz="3200" dirty="0"/>
              <a:t> </a:t>
            </a:r>
            <a:r>
              <a:rPr lang="de-DE" sz="3200" dirty="0" err="1"/>
              <a:t>Soc</a:t>
            </a:r>
            <a:r>
              <a:rPr lang="de-DE" sz="3200" dirty="0"/>
              <a:t>, 63 (2015), pp. e1–e7.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87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/>
          </a:p>
          <a:p>
            <a:pPr marL="0" indent="0" algn="ctr">
              <a:buNone/>
            </a:pPr>
            <a:r>
              <a:rPr lang="en-US" sz="6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1537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2.  The following changes appear in the 2015 Beers Criteria </a:t>
            </a:r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a.  New table on clinically important drug-drug interactions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  New table on renal dosing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Addition of opioids to list of drugs to be avoided in patients with fall history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New recommendation to avoid “Z-drugs” (</a:t>
            </a:r>
            <a:r>
              <a:rPr lang="en-US" dirty="0" err="1"/>
              <a:t>eszopliclone</a:t>
            </a:r>
            <a:r>
              <a:rPr lang="en-US" dirty="0"/>
              <a:t>, </a:t>
            </a:r>
            <a:r>
              <a:rPr lang="en-US" dirty="0" err="1"/>
              <a:t>zolpidem</a:t>
            </a:r>
            <a:r>
              <a:rPr lang="en-US" dirty="0"/>
              <a:t>, </a:t>
            </a:r>
            <a:r>
              <a:rPr lang="en-US" dirty="0" err="1"/>
              <a:t>zaleplon</a:t>
            </a:r>
            <a:r>
              <a:rPr lang="en-US" dirty="0"/>
              <a:t>) for &gt; 90 days</a:t>
            </a:r>
          </a:p>
        </p:txBody>
      </p:sp>
    </p:spTree>
    <p:extLst>
      <p:ext uri="{BB962C8B-B14F-4D97-AF65-F5344CB8AC3E}">
        <p14:creationId xmlns:p14="http://schemas.microsoft.com/office/powerpoint/2010/main" val="380653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  According to the 2015 Beers Criteria, </a:t>
            </a:r>
            <a:r>
              <a:rPr lang="en-US" dirty="0" err="1"/>
              <a:t>nitrofurantoin</a:t>
            </a:r>
            <a:r>
              <a:rPr lang="en-US" dirty="0"/>
              <a:t> is best avoided in:</a:t>
            </a:r>
          </a:p>
          <a:p>
            <a:endParaRPr lang="en-US" dirty="0"/>
          </a:p>
          <a:p>
            <a:pPr lvl="1"/>
            <a:r>
              <a:rPr lang="en-US" dirty="0"/>
              <a:t>a.  </a:t>
            </a:r>
            <a:r>
              <a:rPr lang="en-US" dirty="0" err="1"/>
              <a:t>CrCl</a:t>
            </a:r>
            <a:r>
              <a:rPr lang="en-US" dirty="0"/>
              <a:t> &lt; 60 mL/min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  </a:t>
            </a:r>
            <a:r>
              <a:rPr lang="en-US" dirty="0" err="1"/>
              <a:t>CrCl</a:t>
            </a:r>
            <a:r>
              <a:rPr lang="en-US" dirty="0"/>
              <a:t> &lt; 30 mL/min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Long-term suppression of bacteria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B &amp; C</a:t>
            </a:r>
          </a:p>
        </p:txBody>
      </p:sp>
    </p:spTree>
    <p:extLst>
      <p:ext uri="{BB962C8B-B14F-4D97-AF65-F5344CB8AC3E}">
        <p14:creationId xmlns:p14="http://schemas.microsoft.com/office/powerpoint/2010/main" val="415469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  Proton pump inhibitors (PPIs) are listed in the 2015 Beers Criteria due to increased risk of: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a.  </a:t>
            </a:r>
            <a:r>
              <a:rPr lang="en-US" i="1" dirty="0"/>
              <a:t>Clostridium </a:t>
            </a:r>
            <a:r>
              <a:rPr lang="en-US" i="1" dirty="0" err="1"/>
              <a:t>difficile</a:t>
            </a:r>
            <a:r>
              <a:rPr lang="en-US" i="1" dirty="0"/>
              <a:t> </a:t>
            </a:r>
            <a:r>
              <a:rPr lang="en-US" dirty="0"/>
              <a:t>infection</a:t>
            </a:r>
          </a:p>
          <a:p>
            <a:pPr lvl="1"/>
            <a:endParaRPr lang="en-US" i="1" dirty="0"/>
          </a:p>
          <a:p>
            <a:pPr lvl="1"/>
            <a:r>
              <a:rPr lang="en-US" dirty="0"/>
              <a:t>b.  Bone loss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  Fractures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d. 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8511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Appropriate vs. Inappropriate Prescribing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“appropriate”?</a:t>
            </a:r>
            <a:endParaRPr lang="en-US" sz="1200" dirty="0"/>
          </a:p>
          <a:p>
            <a:pPr lvl="1"/>
            <a:r>
              <a:rPr lang="en-US" dirty="0"/>
              <a:t>Clear evidence supports usage in a given condition AND</a:t>
            </a:r>
          </a:p>
          <a:p>
            <a:pPr lvl="1"/>
            <a:r>
              <a:rPr lang="en-US" dirty="0"/>
              <a:t>Clinical expected benefit outweighs risk of potential drug-induced harm</a:t>
            </a:r>
          </a:p>
          <a:p>
            <a:pPr lvl="1"/>
            <a:endParaRPr lang="en-US" dirty="0"/>
          </a:p>
          <a:p>
            <a:r>
              <a:rPr lang="en-US" dirty="0"/>
              <a:t>Consequences of inappropriate prescribing:</a:t>
            </a:r>
          </a:p>
          <a:p>
            <a:pPr lvl="1"/>
            <a:r>
              <a:rPr lang="en-US" dirty="0"/>
              <a:t>Physiological, psychological, financial</a:t>
            </a:r>
          </a:p>
          <a:p>
            <a:pPr lvl="1"/>
            <a:r>
              <a:rPr lang="en-US" dirty="0"/>
              <a:t>Impact patient, family/caregiver, providers, health systems, </a:t>
            </a:r>
            <a:r>
              <a:rPr lang="en-US" dirty="0" err="1"/>
              <a:t>payors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4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Older Adults and Adverse Drug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Elders are at high risk for adverse drug events (ADEs) given:</a:t>
            </a:r>
          </a:p>
          <a:p>
            <a:pPr lvl="1"/>
            <a:r>
              <a:rPr lang="en-US" dirty="0"/>
              <a:t>Age-related physiological changes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Greater degree of frailty</a:t>
            </a:r>
          </a:p>
          <a:p>
            <a:pPr lvl="1"/>
            <a:r>
              <a:rPr lang="en-US" dirty="0"/>
              <a:t>Greater number of coexisting conditions</a:t>
            </a:r>
          </a:p>
          <a:p>
            <a:pPr lvl="1"/>
            <a:r>
              <a:rPr lang="en-US" dirty="0" err="1"/>
              <a:t>Polypharmacy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9" y="2774816"/>
            <a:ext cx="1472858" cy="2170839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854" y="3153136"/>
            <a:ext cx="2359518" cy="1321945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411" y="3251141"/>
            <a:ext cx="1723644" cy="117245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6059" y="3083790"/>
            <a:ext cx="1942511" cy="1517587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Rectangle 7"/>
          <p:cNvSpPr/>
          <p:nvPr/>
        </p:nvSpPr>
        <p:spPr>
          <a:xfrm>
            <a:off x="1510412" y="6451036"/>
            <a:ext cx="7449078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900" dirty="0"/>
              <a:t>http://img.medscapestatic.com</a:t>
            </a:r>
            <a:r>
              <a:rPr lang="en-US" sz="1000" dirty="0"/>
              <a:t>/pi/features/slideshow-slide/obesity/fig10.jpg?resize=645:439, </a:t>
            </a:r>
          </a:p>
          <a:p>
            <a:pPr algn="r"/>
            <a:r>
              <a:rPr lang="en-US" sz="1000" dirty="0"/>
              <a:t>https://</a:t>
            </a:r>
            <a:r>
              <a:rPr lang="en-US" sz="1000" dirty="0" err="1"/>
              <a:t>www.google.com</a:t>
            </a:r>
            <a:r>
              <a:rPr lang="en-US" sz="1000" dirty="0"/>
              <a:t>/</a:t>
            </a:r>
            <a:r>
              <a:rPr lang="en-US" sz="1000" dirty="0" err="1"/>
              <a:t>search?q</a:t>
            </a:r>
            <a:r>
              <a:rPr lang="en-US" sz="1000" dirty="0"/>
              <a:t>=</a:t>
            </a:r>
            <a:r>
              <a:rPr lang="en-US" sz="1000" dirty="0" err="1"/>
              <a:t>muscles+and+fat</a:t>
            </a:r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6042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Older Adults and Drug-Related Hospitalization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ADEs requiring hospitalization are seven times more likely in older adults than younger persons</a:t>
            </a:r>
            <a:r>
              <a:rPr lang="en-US" baseline="30000" dirty="0"/>
              <a:t>1</a:t>
            </a:r>
            <a:endParaRPr lang="en-US" dirty="0"/>
          </a:p>
          <a:p>
            <a:endParaRPr lang="en-US" dirty="0"/>
          </a:p>
          <a:p>
            <a:r>
              <a:rPr lang="en-US" dirty="0"/>
              <a:t>Utilization of Beers Criteria Potentially Inappropriate Medications (PIMs) in elderly individuals</a:t>
            </a:r>
            <a:r>
              <a:rPr lang="en-US" baseline="30000" dirty="0"/>
              <a:t> </a:t>
            </a:r>
            <a:r>
              <a:rPr lang="en-US" dirty="0"/>
              <a:t>has been associated with increased risk of hospitalization</a:t>
            </a:r>
            <a:r>
              <a:rPr lang="en-US" baseline="30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28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834</TotalTime>
  <Words>2344</Words>
  <Application>Microsoft Macintosh PowerPoint</Application>
  <PresentationFormat>On-screen Show (4:3)</PresentationFormat>
  <Paragraphs>339</Paragraphs>
  <Slides>32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Georgia</vt:lpstr>
      <vt:lpstr>Wingdings</vt:lpstr>
      <vt:lpstr>Wingdings 2</vt:lpstr>
      <vt:lpstr>Civic</vt:lpstr>
      <vt:lpstr>Potentially Inappropriate Medications in Older Adults: Highlights from the 2015  American Geriatrics Society Updated  Beers Criteria</vt:lpstr>
      <vt:lpstr>Objectives</vt:lpstr>
      <vt:lpstr>Pre-Assessment</vt:lpstr>
      <vt:lpstr>Pre-Assessment</vt:lpstr>
      <vt:lpstr>Pre-Assessment</vt:lpstr>
      <vt:lpstr>Pre-Assessment</vt:lpstr>
      <vt:lpstr>Appropriate vs. Inappropriate Prescribing</vt:lpstr>
      <vt:lpstr>Older Adults and Adverse Drug Events</vt:lpstr>
      <vt:lpstr>Older Adults and Drug-Related Hospitalization</vt:lpstr>
      <vt:lpstr>Quality Measures Relating to PIMs</vt:lpstr>
      <vt:lpstr>2015 Beers Criteria</vt:lpstr>
      <vt:lpstr>Overview of 2015 “Beers Lists”3</vt:lpstr>
      <vt:lpstr>Table 2 Changes: Nitrofurantoin3,4</vt:lpstr>
      <vt:lpstr>Table 2 Changes: Dronedarone3,4</vt:lpstr>
      <vt:lpstr>Table 2 Changes: Digoxin3,4</vt:lpstr>
      <vt:lpstr>Table 2 Changes: Nonbenzodiazepine, Benzodiazepine Receptor Agonist Hypnotics3,4</vt:lpstr>
      <vt:lpstr>Table 2 Changes: Antipsychotics3,4</vt:lpstr>
      <vt:lpstr>Table 2: Additions and Removals3</vt:lpstr>
      <vt:lpstr>Table 2 Addition: Proton-Pump Inhibitors3</vt:lpstr>
      <vt:lpstr>Table 3 Addition: Opioids3</vt:lpstr>
      <vt:lpstr>Key Principles for Optimal Use of Beers Criteria5</vt:lpstr>
      <vt:lpstr>Application for Clinicians5</vt:lpstr>
      <vt:lpstr>Application for Health-Systems and Payors5</vt:lpstr>
      <vt:lpstr>Patient ZP</vt:lpstr>
      <vt:lpstr>Patient ZP</vt:lpstr>
      <vt:lpstr>Summary</vt:lpstr>
      <vt:lpstr>Post-Assessment</vt:lpstr>
      <vt:lpstr>Post-Assessment</vt:lpstr>
      <vt:lpstr>Post-Assessment</vt:lpstr>
      <vt:lpstr>Post-Assessment</vt:lpstr>
      <vt:lpstr>References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Potentially Inappropriate Medications in Older Adults: Highlights from the 2015 American Geriatrics Society Updated Beers Criteria</dc:title>
  <dc:creator>Nada Abou-Karam</dc:creator>
  <cp:lastModifiedBy>Nada Abou-Karam</cp:lastModifiedBy>
  <cp:revision>58</cp:revision>
  <dcterms:created xsi:type="dcterms:W3CDTF">2016-06-20T01:24:44Z</dcterms:created>
  <dcterms:modified xsi:type="dcterms:W3CDTF">2018-12-05T16:42:03Z</dcterms:modified>
</cp:coreProperties>
</file>